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77" r:id="rId4"/>
    <p:sldId id="278" r:id="rId5"/>
    <p:sldId id="284" r:id="rId6"/>
    <p:sldId id="257" r:id="rId7"/>
    <p:sldId id="260" r:id="rId8"/>
    <p:sldId id="258" r:id="rId9"/>
    <p:sldId id="259" r:id="rId10"/>
    <p:sldId id="280" r:id="rId11"/>
    <p:sldId id="262" r:id="rId12"/>
    <p:sldId id="269" r:id="rId13"/>
    <p:sldId id="270" r:id="rId14"/>
    <p:sldId id="271" r:id="rId15"/>
    <p:sldId id="272" r:id="rId16"/>
    <p:sldId id="279" r:id="rId17"/>
    <p:sldId id="263" r:id="rId18"/>
    <p:sldId id="265" r:id="rId19"/>
    <p:sldId id="264" r:id="rId20"/>
    <p:sldId id="287" r:id="rId21"/>
    <p:sldId id="275" r:id="rId22"/>
    <p:sldId id="274" r:id="rId23"/>
    <p:sldId id="268" r:id="rId24"/>
    <p:sldId id="273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660"/>
  </p:normalViewPr>
  <p:slideViewPr>
    <p:cSldViewPr>
      <p:cViewPr varScale="1">
        <p:scale>
          <a:sx n="91" d="100"/>
          <a:sy n="91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A738A5C-EA18-40C7-8E33-3D8467183FCC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6D44255-2305-4684-859D-81F88C075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44255-2305-4684-859D-81F88C0750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305D16-502A-48AC-B52B-109E2C03CCB0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91D1F9-F910-4492-8787-083AE5C14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86200"/>
            <a:ext cx="696778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STATS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2743200"/>
            <a:ext cx="251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USA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Canada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Austria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Australia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Aruba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Bahamas</a:t>
            </a:r>
          </a:p>
          <a:p>
            <a:pPr lvl="1"/>
            <a:r>
              <a:rPr lang="en-US" sz="2400" dirty="0" smtClean="0">
                <a:latin typeface="Palatino"/>
                <a:cs typeface="Times New Roman" pitchFamily="18" charset="0"/>
              </a:rPr>
              <a:t>Barbados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743200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</a:rPr>
              <a:t>Columbia</a:t>
            </a:r>
          </a:p>
          <a:p>
            <a:r>
              <a:rPr lang="en-US" sz="2400" dirty="0" smtClean="0">
                <a:latin typeface="Palatino"/>
              </a:rPr>
              <a:t>Jamaica</a:t>
            </a:r>
          </a:p>
          <a:p>
            <a:r>
              <a:rPr lang="en-US" sz="2400" dirty="0" smtClean="0">
                <a:latin typeface="Palatino"/>
              </a:rPr>
              <a:t>Malaysia</a:t>
            </a:r>
          </a:p>
          <a:p>
            <a:r>
              <a:rPr lang="en-US" sz="2400" dirty="0" smtClean="0">
                <a:latin typeface="Palatino"/>
              </a:rPr>
              <a:t>Korea</a:t>
            </a:r>
          </a:p>
          <a:p>
            <a:r>
              <a:rPr lang="en-US" sz="2400" dirty="0" smtClean="0">
                <a:latin typeface="Palatino"/>
              </a:rPr>
              <a:t>Italy</a:t>
            </a:r>
          </a:p>
          <a:p>
            <a:r>
              <a:rPr lang="en-US" sz="2400" dirty="0" smtClean="0">
                <a:latin typeface="Palatino"/>
              </a:rPr>
              <a:t>Philippines</a:t>
            </a:r>
          </a:p>
          <a:p>
            <a:r>
              <a:rPr lang="en-US" sz="2400" dirty="0" smtClean="0">
                <a:latin typeface="Palatino"/>
              </a:rPr>
              <a:t>New Zealand</a:t>
            </a:r>
          </a:p>
          <a:p>
            <a:endParaRPr lang="en-US" sz="2400" dirty="0">
              <a:latin typeface="Palatin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8956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Palatino"/>
                <a:cs typeface="Times New Roman" pitchFamily="18" charset="0"/>
              </a:rPr>
              <a:t>12,500 members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Palatino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Palatino"/>
                <a:cs typeface="Times New Roman" pitchFamily="18" charset="0"/>
              </a:rPr>
              <a:t>500+ clubs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Palatino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Palatino"/>
                <a:cs typeface="Times New Roman" pitchFamily="18" charset="0"/>
              </a:rPr>
              <a:t>14 countries</a:t>
            </a:r>
          </a:p>
          <a:p>
            <a:pPr lvl="1"/>
            <a:endParaRPr lang="en-US" sz="2400" dirty="0" smtClean="0">
              <a:latin typeface="Palatino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048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CLUB MEETINGS</a:t>
            </a:r>
          </a:p>
          <a:p>
            <a:pPr algn="l"/>
            <a:r>
              <a:rPr lang="en-US" sz="2400" dirty="0" smtClean="0"/>
              <a:t>SERVICE PROJECTS</a:t>
            </a:r>
          </a:p>
          <a:p>
            <a:pPr algn="l"/>
            <a:r>
              <a:rPr lang="en-US" sz="2400" dirty="0" smtClean="0"/>
              <a:t>FUNDRAISING</a:t>
            </a:r>
          </a:p>
          <a:p>
            <a:pPr algn="l"/>
            <a:r>
              <a:rPr lang="en-US" sz="2400" dirty="0" smtClean="0"/>
              <a:t>SOCIAL ACTIVITIES</a:t>
            </a:r>
          </a:p>
          <a:p>
            <a:pPr algn="l"/>
            <a:r>
              <a:rPr lang="en-US" sz="2400" dirty="0" smtClean="0"/>
              <a:t>TRAINING AND LEADERSHIP CONFERENCES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438400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CLUB MEETINGS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Scheduled 1-2 times per month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Business – planning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Speaker – educational portion of meeting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Activity – service project, social event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95600"/>
            <a:ext cx="501665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667000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SERVICE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276600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Cards for military personnel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Nursing home visits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Park clean-up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Salvation Army bell-ringing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Create and donate Kiwanis dolls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Make fleece blankets for children’s hospitals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362200" cy="35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Fundraising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Car washes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Fashion show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Creating and selling Christmas ornaments, calendars, cookbooks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Salvation Army bell ringing </a:t>
            </a:r>
          </a:p>
          <a:p>
            <a:pPr lvl="1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7" name="Picture 6" descr="fundrais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514600"/>
            <a:ext cx="2720578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590800"/>
            <a:ext cx="70104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Social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274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Dances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Dinners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Sporting events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Concerts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Picnics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Camp</a:t>
            </a:r>
            <a:endParaRPr lang="en-US" dirty="0" smtClean="0"/>
          </a:p>
        </p:txBody>
      </p:sp>
      <p:pic>
        <p:nvPicPr>
          <p:cNvPr id="8" name="Picture 7" descr="TLC 2013 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25800"/>
            <a:ext cx="4191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8763000" cy="914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Training and leadership conferences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895600"/>
            <a:ext cx="4876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Hosted by Kiwanis International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Different locations each year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Each event includes: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Leadership training for members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Club officer training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Service project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Social event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FUN!</a:t>
            </a:r>
          </a:p>
          <a:p>
            <a:pPr lvl="1">
              <a:lnSpc>
                <a:spcPct val="150000"/>
              </a:lnSpc>
              <a:buFontTx/>
              <a:buChar char="•"/>
            </a:pPr>
            <a:endParaRPr lang="en-US" dirty="0" smtClean="0"/>
          </a:p>
        </p:txBody>
      </p:sp>
      <p:pic>
        <p:nvPicPr>
          <p:cNvPr id="7" name="Picture 6" descr="TLC 2013 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4290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BENEFITS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14600"/>
            <a:ext cx="4572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Building positive self-esteem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Development of initiative and leadership skills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Inclusion as active member of the community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Opportunity to develop meaningful friendships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Opportunity to better the community and world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fundrai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352800"/>
            <a:ext cx="3505200" cy="24974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 Can Sponsor an Aktion Club?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2004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latin typeface="Palatino"/>
              </a:rPr>
              <a:t>Kiwanis Club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>
                <a:latin typeface="Palatino"/>
              </a:rPr>
              <a:t>Organizations working with people with disabilities</a:t>
            </a:r>
          </a:p>
        </p:txBody>
      </p:sp>
      <p:pic>
        <p:nvPicPr>
          <p:cNvPr id="16386" name="Picture 2" descr="The 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36277"/>
            <a:ext cx="3048000" cy="2188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SPONSORSHIP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5181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Personal growth and development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Create a more inclusive community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Provide opportunity to share talents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Provide opportunity to mentor members while engaging with their communities through service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Develop relationships that may last a lifetime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dirty="0" smtClean="0">
                <a:latin typeface="Palatino"/>
              </a:rPr>
              <a:t>The list goes on and on…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3799739" cy="25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AKTION CLUB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0" y="2895600"/>
            <a:ext cx="4038600" cy="3429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822960" lvl="2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2400" dirty="0" smtClean="0">
                <a:latin typeface="Palatino"/>
              </a:rPr>
              <a:t>Community service group composed of adults with disabilities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 program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 of Kiwanis International</a:t>
            </a:r>
          </a:p>
          <a:p>
            <a:pPr marL="822960" lvl="2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2400" dirty="0" smtClean="0">
                <a:latin typeface="Palatino"/>
              </a:rPr>
              <a:t>One of 5 Service Leadership Programs of Kiwanis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1045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TO THE COMMUNITY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38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Involved citizens helps a community grow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Creates an inclusive climate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Promotes acceptance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Breaks down barriers</a:t>
            </a:r>
          </a:p>
        </p:txBody>
      </p:sp>
      <p:pic>
        <p:nvPicPr>
          <p:cNvPr id="5" name="Picture 4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5810" y="5486400"/>
            <a:ext cx="3148093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START A CLUB?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792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Steps To Chartering a Club</a:t>
            </a:r>
          </a:p>
          <a:p>
            <a:endParaRPr lang="en-US" b="1" dirty="0" smtClean="0"/>
          </a:p>
          <a:p>
            <a:r>
              <a:rPr lang="en-US" b="1" dirty="0" smtClean="0"/>
              <a:t>Find</a:t>
            </a:r>
            <a:r>
              <a:rPr lang="en-US" dirty="0" smtClean="0"/>
              <a:t>: Find advisors, members and a place to meet. </a:t>
            </a:r>
          </a:p>
          <a:p>
            <a:endParaRPr lang="en-US" dirty="0" smtClean="0"/>
          </a:p>
          <a:p>
            <a:r>
              <a:rPr lang="en-US" b="1" dirty="0" smtClean="0"/>
              <a:t>Lead: </a:t>
            </a:r>
            <a:r>
              <a:rPr lang="en-US" dirty="0" smtClean="0"/>
              <a:t>Get organized, complete paperwork, train club leaders and build enthusiasm.</a:t>
            </a:r>
          </a:p>
          <a:p>
            <a:endParaRPr lang="en-US" dirty="0" smtClean="0"/>
          </a:p>
          <a:p>
            <a:r>
              <a:rPr lang="en-US" b="1" dirty="0" smtClean="0"/>
              <a:t>Serve: </a:t>
            </a:r>
            <a:r>
              <a:rPr lang="en-US" dirty="0" smtClean="0"/>
              <a:t>Reach out to the community and make a difference through meaningful service projects.</a:t>
            </a:r>
          </a:p>
          <a:p>
            <a:endParaRPr lang="en-US" dirty="0" smtClean="0">
              <a:latin typeface="Palatino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800600" y="2819400"/>
            <a:ext cx="2819400" cy="27432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Palatino"/>
              <a:cs typeface="Times New Roman" pitchFamily="18" charset="0"/>
            </a:endParaRPr>
          </a:p>
          <a:p>
            <a:r>
              <a:rPr lang="en-US" sz="1900" dirty="0" smtClean="0"/>
              <a:t>Want more information</a:t>
            </a:r>
            <a:r>
              <a:rPr lang="en-US" sz="1900" dirty="0" smtClean="0"/>
              <a:t>?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TODAY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629185"/>
            <a:ext cx="2215134" cy="331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29200" y="434340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www.aktionclub.org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5400" y="2362200"/>
            <a:ext cx="6480174" cy="16732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ANYTHING!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AKTION CLUB MEMBERS DO?</a:t>
            </a:r>
            <a:endParaRPr lang="en-US" dirty="0"/>
          </a:p>
        </p:txBody>
      </p:sp>
      <p:pic>
        <p:nvPicPr>
          <p:cNvPr id="5" name="Picture 4" descr="TLC 2013 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276600"/>
            <a:ext cx="4191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5029200" cy="336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2590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533400" y="3429000"/>
            <a:ext cx="7696200" cy="2743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A program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 of Kiwanis International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2400" dirty="0" smtClean="0">
                <a:latin typeface="Palatino"/>
              </a:rPr>
              <a:t>Global organization dedicated to serving the children of the world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660,000 members in 80 countries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2400" dirty="0" smtClean="0">
                <a:latin typeface="Palatino"/>
              </a:rPr>
              <a:t>Raise US $100 million each year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logo_kiwanis_horizontal_blue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2538989" cy="5029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28600" y="2514600"/>
            <a:ext cx="4419600" cy="4114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One of 5 Service Leadership Programs of Kiwanis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dirty="0" smtClean="0">
                <a:latin typeface="Palatino"/>
              </a:rPr>
              <a:t>K-Kids: elementary students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dirty="0" smtClean="0">
                <a:latin typeface="Palatino"/>
              </a:rPr>
              <a:t>Builders Club: middle school students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dirty="0" smtClean="0">
                <a:latin typeface="Palatino"/>
              </a:rPr>
              <a:t>Key Club: high school students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dirty="0" smtClean="0">
                <a:latin typeface="Palatino"/>
              </a:rPr>
              <a:t>Circle K: college students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dirty="0" smtClean="0">
                <a:latin typeface="Palatino"/>
              </a:rPr>
              <a:t>Aktion Club: adults with disabilities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kiwanis.org/docs/default-source/marketing-and-pr/logos/circle-k-logos/logo_cki_oneline_blue_cmyk.jpg?sfvrsn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562600"/>
            <a:ext cx="1981200" cy="495300"/>
          </a:xfrm>
          <a:prstGeom prst="rect">
            <a:avLst/>
          </a:prstGeom>
          <a:noFill/>
        </p:spPr>
      </p:pic>
      <p:pic>
        <p:nvPicPr>
          <p:cNvPr id="8196" name="Picture 4" descr="http://www.kiwanis.org/docs/default-source/marketing-and-pr/logos/key-club-logos/logo_kc_oneline_blue_rgb.png?sfvrsn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0600"/>
            <a:ext cx="2514600" cy="471488"/>
          </a:xfrm>
          <a:prstGeom prst="rect">
            <a:avLst/>
          </a:prstGeom>
          <a:noFill/>
        </p:spPr>
      </p:pic>
      <p:pic>
        <p:nvPicPr>
          <p:cNvPr id="8198" name="Picture 6" descr="http://www.kiwanis.org/docs/default-source/marketing-and-pr/logos/builders-club-logos/logo_bc_horizontal_blue-311_rgb.png?sfvrsn=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81400"/>
            <a:ext cx="2825261" cy="918210"/>
          </a:xfrm>
          <a:prstGeom prst="rect">
            <a:avLst/>
          </a:prstGeom>
          <a:noFill/>
        </p:spPr>
      </p:pic>
      <p:pic>
        <p:nvPicPr>
          <p:cNvPr id="8200" name="Picture 8" descr="http://www.kiwanis.org/docs/default-source/marketing-and-pr/logos/kkids-logos/logo_kkids_blue-375_rgb.png?sfvrsn=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667000"/>
            <a:ext cx="1724025" cy="81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Definition: </a:t>
            </a:r>
          </a:p>
          <a:p>
            <a:r>
              <a:rPr lang="en-US" sz="2800" dirty="0" smtClean="0"/>
              <a:t>BECOMING A LEADER THROUGH SERVIce to </a:t>
            </a:r>
          </a:p>
          <a:p>
            <a:r>
              <a:rPr lang="en-US" sz="2800" dirty="0" smtClean="0"/>
              <a:t>OTHERS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LEADERSHIP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4953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Aktion Club video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81400" y="2819400"/>
            <a:ext cx="5184774" cy="3276600"/>
          </a:xfrm>
        </p:spPr>
        <p:txBody>
          <a:bodyPr>
            <a:noAutofit/>
          </a:bodyPr>
          <a:lstStyle/>
          <a:p>
            <a:pPr lvl="2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Palatino"/>
              </a:rPr>
              <a:t>Develop initiative and leadership. </a:t>
            </a:r>
          </a:p>
          <a:p>
            <a:pPr lvl="2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Palatino"/>
              </a:rPr>
              <a:t>Serve the community. </a:t>
            </a:r>
          </a:p>
          <a:p>
            <a:pPr lvl="2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Palatino"/>
              </a:rPr>
              <a:t>Be an integral part of society. </a:t>
            </a:r>
          </a:p>
          <a:p>
            <a:pPr lvl="2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Palatino"/>
              </a:rPr>
              <a:t>Demonstrate the dignity and value of citizens living with disabilities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Aktion Club	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799"/>
            <a:ext cx="2438400" cy="364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of Aktion Club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52400" y="2667000"/>
            <a:ext cx="3962400" cy="3276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/>
                <a:ea typeface="+mn-ea"/>
                <a:cs typeface="+mn-cs"/>
              </a:rPr>
              <a:t>To develop competent, capable, caring leaders through the vehicle of service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95600"/>
            <a:ext cx="4454565" cy="297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 of Aktion Club</a:t>
            </a:r>
            <a:endParaRPr lang="en-US" dirty="0"/>
          </a:p>
        </p:txBody>
      </p:sp>
      <p:pic>
        <p:nvPicPr>
          <p:cNvPr id="5" name="Picture 4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152400" y="2438400"/>
            <a:ext cx="6480174" cy="3962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lang="en-US" b="1" dirty="0" smtClean="0">
                <a:latin typeface="Palatino"/>
              </a:rPr>
              <a:t>Character Building</a:t>
            </a:r>
            <a:endParaRPr lang="en-US" sz="1400" b="1" dirty="0" smtClean="0">
              <a:latin typeface="Palatino"/>
            </a:endParaRP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1600" dirty="0" smtClean="0">
                <a:latin typeface="Palatino"/>
              </a:rPr>
              <a:t>The ability to do the right think even when it might be the unpopular choice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lang="en-US" b="1" dirty="0" smtClean="0">
                <a:latin typeface="Palatino"/>
              </a:rPr>
              <a:t>Leadership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1600" dirty="0" smtClean="0">
                <a:latin typeface="Palatino"/>
              </a:rPr>
              <a:t>The ability to listen, communicate, serve and guide others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lang="en-US" b="1" dirty="0" smtClean="0">
                <a:latin typeface="Palatino"/>
              </a:rPr>
              <a:t>Inclusiveness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1600" dirty="0" smtClean="0">
                <a:latin typeface="Palatino"/>
              </a:rPr>
              <a:t>Accepting and welcoming differences in other people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Tx/>
              <a:buChar char="•"/>
              <a:tabLst/>
              <a:defRPr/>
            </a:pPr>
            <a:r>
              <a:rPr lang="en-US" b="1" dirty="0" smtClean="0">
                <a:latin typeface="Palatino"/>
              </a:rPr>
              <a:t>Caring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r>
              <a:rPr lang="en-US" sz="1600" dirty="0" smtClean="0">
                <a:latin typeface="Palatino"/>
              </a:rPr>
              <a:t>The act of being concerned about or interested in other people or situations</a:t>
            </a:r>
          </a:p>
          <a:p>
            <a:pPr marL="1280160" lvl="3" indent="-228600">
              <a:spcBef>
                <a:spcPct val="20000"/>
              </a:spcBef>
              <a:buClr>
                <a:schemeClr val="accent3"/>
              </a:buClr>
              <a:buSzPct val="75000"/>
              <a:buFontTx/>
              <a:buChar char="•"/>
              <a:defRPr/>
            </a:pPr>
            <a:endParaRPr lang="en-US" dirty="0" smtClean="0">
              <a:latin typeface="Palati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AKTION CLUB HISTORY</a:t>
            </a:r>
            <a:endParaRPr lang="en-US" dirty="0"/>
          </a:p>
        </p:txBody>
      </p:sp>
      <p:pic>
        <p:nvPicPr>
          <p:cNvPr id="4" name="Picture 3" descr="logoAK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715000"/>
            <a:ext cx="2140703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590800"/>
            <a:ext cx="6629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dirty="0" smtClean="0">
              <a:latin typeface="Palatino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endParaRPr lang="en-US" sz="2400" dirty="0" smtClean="0">
              <a:latin typeface="Palatino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latin typeface="Palatino"/>
                <a:cs typeface="Times New Roman" pitchFamily="18" charset="0"/>
              </a:rPr>
              <a:t>First organized 1987 in Florida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latin typeface="Palatino"/>
                <a:cs typeface="Times New Roman" pitchFamily="18" charset="0"/>
              </a:rPr>
              <a:t>Official program of Kiwanis International on 	October 1, 2000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Palatino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ktion Club 3">
      <a:dk1>
        <a:srgbClr val="0078C9"/>
      </a:dk1>
      <a:lt1>
        <a:sysClr val="window" lastClr="FFFFFF"/>
      </a:lt1>
      <a:dk2>
        <a:srgbClr val="002F5F"/>
      </a:dk2>
      <a:lt2>
        <a:srgbClr val="FFFFFF"/>
      </a:lt2>
      <a:accent1>
        <a:srgbClr val="002F5F"/>
      </a:accent1>
      <a:accent2>
        <a:srgbClr val="FE5000"/>
      </a:accent2>
      <a:accent3>
        <a:srgbClr val="77B800"/>
      </a:accent3>
      <a:accent4>
        <a:srgbClr val="FFC82E"/>
      </a:accent4>
      <a:accent5>
        <a:srgbClr val="BC34BA"/>
      </a:accent5>
      <a:accent6>
        <a:srgbClr val="007DA4"/>
      </a:accent6>
      <a:hlink>
        <a:srgbClr val="FFFFFF"/>
      </a:hlink>
      <a:folHlink>
        <a:srgbClr val="A5A5A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932</TotalTime>
  <Words>585</Words>
  <Application>Microsoft Office PowerPoint</Application>
  <PresentationFormat>On-screen Show (4:3)</PresentationFormat>
  <Paragraphs>173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AKTION CLUB</vt:lpstr>
      <vt:lpstr>AKTION CLUB</vt:lpstr>
      <vt:lpstr>AKTION CLUB</vt:lpstr>
      <vt:lpstr>SERVICE LEADERSHIP</vt:lpstr>
      <vt:lpstr>MISSION of Aktion Club </vt:lpstr>
      <vt:lpstr>VISION of Aktion Club</vt:lpstr>
      <vt:lpstr>CORE VALUES of Aktion Club</vt:lpstr>
      <vt:lpstr>AKTION CLUB HISTORY</vt:lpstr>
      <vt:lpstr>AKTION CLUB STATS</vt:lpstr>
      <vt:lpstr>AKTION CLUB ACTIVITIES</vt:lpstr>
      <vt:lpstr>AKTION CLUB ACTIVITIES</vt:lpstr>
      <vt:lpstr>AKTION CLUB ACTIVITIES</vt:lpstr>
      <vt:lpstr>AKTION CLUB ACTIVITIES</vt:lpstr>
      <vt:lpstr>AKTION CLUB ACTIVITIES</vt:lpstr>
      <vt:lpstr>AKTION CLUB ACTIVITIES</vt:lpstr>
      <vt:lpstr>MEMBER BENEFITS</vt:lpstr>
      <vt:lpstr>WHO  Can Sponsor an Aktion Club?</vt:lpstr>
      <vt:lpstr>BENEFITS OF SPONSORSHIP</vt:lpstr>
      <vt:lpstr>BENEFITS TO THE COMMUNITY</vt:lpstr>
      <vt:lpstr>HOW DO I START A CLUB?</vt:lpstr>
      <vt:lpstr>GET STARTED TODAY</vt:lpstr>
      <vt:lpstr>WHAT CAN AKTION CLUB MEMBERS DO?</vt:lpstr>
      <vt:lpstr>THANK YOU!</vt:lpstr>
    </vt:vector>
  </TitlesOfParts>
  <Company>Kiwanis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jjames</dc:creator>
  <cp:lastModifiedBy>kgriffin</cp:lastModifiedBy>
  <cp:revision>87</cp:revision>
  <dcterms:created xsi:type="dcterms:W3CDTF">2015-06-15T15:10:53Z</dcterms:created>
  <dcterms:modified xsi:type="dcterms:W3CDTF">2016-06-10T17:52:55Z</dcterms:modified>
</cp:coreProperties>
</file>